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634" y="10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6309490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161340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16a99c3b70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16a99c3b70_0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533536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16a99c3b70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16a99c3b70_0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764954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16a99c3b70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116a99c3b70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431515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16a99c3b70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116a99c3b70_0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65879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16a99c3b70_0_1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116a99c3b70_0_1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50673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16a99c3b70_0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116a99c3b70_0_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726768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16a99c3b70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16a99c3b70_0_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319809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116a99c3b70_0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116a99c3b70_0_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390714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16a99c3b70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116a99c3b70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727900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116a99c3b70_0_1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116a99c3b70_0_1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116583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16a99c3b70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116a99c3b70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64769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16a99c3b70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16a99c3b70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341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16a99c3b70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16a99c3b70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069448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16a99c3b70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116a99c3b70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55530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16a99c3b70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116a99c3b70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831579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16a99c3b70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16a99c3b70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986468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16a99c3b70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16a99c3b70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332796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16a99c3b70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16a99c3b70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33027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" y="-304702"/>
            <a:ext cx="1823900" cy="18239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>
            <a:spLocks noGrp="1"/>
          </p:cNvSpPr>
          <p:nvPr>
            <p:ph type="ctrTitle"/>
          </p:nvPr>
        </p:nvSpPr>
        <p:spPr>
          <a:xfrm>
            <a:off x="447258" y="814350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800"/>
              <a:t>Faculdade e Escola Técnica Dama</a:t>
            </a:r>
            <a:endParaRPr sz="38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800"/>
          </a:p>
        </p:txBody>
      </p:sp>
      <p:sp>
        <p:nvSpPr>
          <p:cNvPr id="56" name="Google Shape;56;p13"/>
          <p:cNvSpPr txBox="1">
            <a:spLocks noGrp="1"/>
          </p:cNvSpPr>
          <p:nvPr>
            <p:ph type="subTitle" idx="1"/>
          </p:nvPr>
        </p:nvSpPr>
        <p:spPr>
          <a:xfrm>
            <a:off x="447250" y="158735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solidFill>
                  <a:schemeClr val="dk1"/>
                </a:solidFill>
              </a:rPr>
              <a:t>CURSO TÉCNICO EM RADIOLOGIA XI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283850" y="2448100"/>
            <a:ext cx="86295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900"/>
              <a:t>Incidência de Rotina em Mamografia - Crânio Caudal e Médio Lateral Oblíqua</a:t>
            </a:r>
            <a:endParaRPr sz="1900"/>
          </a:p>
        </p:txBody>
      </p:sp>
      <p:sp>
        <p:nvSpPr>
          <p:cNvPr id="58" name="Google Shape;58;p13"/>
          <p:cNvSpPr txBox="1"/>
          <p:nvPr/>
        </p:nvSpPr>
        <p:spPr>
          <a:xfrm>
            <a:off x="2095000" y="3194275"/>
            <a:ext cx="52251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00"/>
              <a:t>Stela G. Greffin Faria</a:t>
            </a:r>
            <a:endParaRPr sz="1700"/>
          </a:p>
        </p:txBody>
      </p:sp>
      <p:sp>
        <p:nvSpPr>
          <p:cNvPr id="59" name="Google Shape;59;p13"/>
          <p:cNvSpPr txBox="1"/>
          <p:nvPr/>
        </p:nvSpPr>
        <p:spPr>
          <a:xfrm>
            <a:off x="1829200" y="3729025"/>
            <a:ext cx="55578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/>
              <a:t>Prof° Cleide Cornelsen Jenzura </a:t>
            </a:r>
            <a:endParaRPr sz="1600"/>
          </a:p>
        </p:txBody>
      </p:sp>
      <p:sp>
        <p:nvSpPr>
          <p:cNvPr id="60" name="Google Shape;60;p13"/>
          <p:cNvSpPr txBox="1"/>
          <p:nvPr/>
        </p:nvSpPr>
        <p:spPr>
          <a:xfrm>
            <a:off x="1829200" y="4325525"/>
            <a:ext cx="5756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chemeClr val="dk1"/>
                </a:solidFill>
              </a:rPr>
              <a:t>Março 2022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Incidência Médio Lateral Oblíqua- MLO</a:t>
            </a:r>
            <a:endParaRPr/>
          </a:p>
        </p:txBody>
      </p:sp>
      <p:sp>
        <p:nvSpPr>
          <p:cNvPr id="117" name="Google Shape;117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>
                <a:solidFill>
                  <a:schemeClr val="dk1"/>
                </a:solidFill>
              </a:rPr>
              <a:t>Nessa incidência o detector estará na lateral da mama, e o compressor estará na medial da mama.O aparelho é angulado perpendicular ao músculo peitoral maior, aproximadamente de 45° á 70°, de acordo com o biotipo da paciente,ficará posicionada com os pés de frente para o aparelho, elevando os braços do mesmo lado da mama a ser radiografada e apoiá-lo na barra lateral do detector. Pedir que apenas relaxe a mão, para que a musculatura não fique tensa .O braço não deve estar mais elevado do que o ombro e deve estar relaxado.A altura do aparelho é ajustada de forma que o seu topo esteja ao nível da axila,A musculatura é espalmada até a altura do abdome superior para retirar possíveis dobras de pele.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3"/>
          <p:cNvSpPr txBox="1">
            <a:spLocks noGrp="1"/>
          </p:cNvSpPr>
          <p:nvPr>
            <p:ph type="body" idx="1"/>
          </p:nvPr>
        </p:nvSpPr>
        <p:spPr>
          <a:xfrm>
            <a:off x="311700" y="86355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>
                <a:solidFill>
                  <a:schemeClr val="dk1"/>
                </a:solidFill>
              </a:rPr>
              <a:t>Suspender a mama e tracioná-la para frente, para se desprender da parede torácica, a borda superior da bandeja de compressão repousará sob a clavícula e a borda inferior incluirá a prega inframamária. Se necessário, pedir para a paciente afastar levemente a mama oposta,para evitar sobreposição.O mamilo deve estar em perfil. Não retirar a mão do campo de incidência, até que haja compressão suficiente para mantê-la na posição  A compressão deve ser aplicada até que a mama esteja tensa. Pedir a paciente elevar o mento, para não sobrepor na imagem, pedir também, para prender a respiração durante a exposição, para evitar movimentos.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24"/>
          <p:cNvSpPr txBox="1">
            <a:spLocks noGrp="1"/>
          </p:cNvSpPr>
          <p:nvPr>
            <p:ph type="body" idx="1"/>
          </p:nvPr>
        </p:nvSpPr>
        <p:spPr>
          <a:xfrm>
            <a:off x="391175" y="109570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29" name="Google Shape;12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675" y="249800"/>
            <a:ext cx="8595201" cy="489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36" name="Google Shape;13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3350" y="343775"/>
            <a:ext cx="8468950" cy="4300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43" name="Google Shape;14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3350" y="393600"/>
            <a:ext cx="8468950" cy="422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50" name="Google Shape;15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445025"/>
            <a:ext cx="8520599" cy="3937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8"/>
          <p:cNvSpPr txBox="1">
            <a:spLocks noGrp="1"/>
          </p:cNvSpPr>
          <p:nvPr>
            <p:ph type="title"/>
          </p:nvPr>
        </p:nvSpPr>
        <p:spPr>
          <a:xfrm>
            <a:off x="311700" y="3201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Indicações / Procedimento  </a:t>
            </a:r>
            <a:endParaRPr/>
          </a:p>
        </p:txBody>
      </p:sp>
      <p:sp>
        <p:nvSpPr>
          <p:cNvPr id="156" name="Google Shape;156;p28"/>
          <p:cNvSpPr txBox="1">
            <a:spLocks noGrp="1"/>
          </p:cNvSpPr>
          <p:nvPr>
            <p:ph type="body" idx="1"/>
          </p:nvPr>
        </p:nvSpPr>
        <p:spPr>
          <a:xfrm>
            <a:off x="311700" y="942425"/>
            <a:ext cx="8635500" cy="382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491">
                <a:solidFill>
                  <a:schemeClr val="dk1"/>
                </a:solidFill>
              </a:rPr>
              <a:t>Estudo de áreas densas (assimetria focal, distorção arquitetural)  Análise do contorno de nódulos.Na realização da compressão focal é imprescindível que a paciente leve o exame anterior, para que possa ser localizada a lesão na mama.Se o exame anterior tiver menos de 6 meses, utilizamos o mesmo para fazer a localização da lesão. Se tiver mais de 6 meses, devemos fazer uma nova incidência (CC e MLO) do lado da mama a ser estudada, para realizar a localização corretamente.</a:t>
            </a:r>
            <a:endParaRPr sz="249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9"/>
          <p:cNvSpPr txBox="1">
            <a:spLocks noGrp="1"/>
          </p:cNvSpPr>
          <p:nvPr>
            <p:ph type="body" idx="1"/>
          </p:nvPr>
        </p:nvSpPr>
        <p:spPr>
          <a:xfrm>
            <a:off x="311700" y="93675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>
                <a:solidFill>
                  <a:schemeClr val="dk1"/>
                </a:solidFill>
              </a:rPr>
              <a:t>Nesta incidência deve ser trocado a bandeja de compressão do aparelho para o compressor pequeno (SPOT) para comprimir somente a área de interesse.Primeiramente devemos localizar a área de interesse, utilizando os próprios dedos como instrumento de medição. Ponto de referência será o MAMILO.Contar na radiografia o número de dedos do mamilo até a lesão (inferior e superior).Fazer uma segunda medida, da pele até a lesão (profundidade).A mama deverá ser posicionada da mesma forma que a radiografia que originou as medidas da área a ser comprimida e com a mesma angulação.A mama deverá ser posicionada da mesma forma que a radiografia que originou as medidas da área a ser comprimida e com a mesma angulação,após ser posicionada, transferir as medidas para a mama da paciente com os dedos e marcar com caneta.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Objetivo da incidência MLO</a:t>
            </a:r>
            <a:endParaRPr/>
          </a:p>
        </p:txBody>
      </p:sp>
      <p:sp>
        <p:nvSpPr>
          <p:cNvPr id="167" name="Google Shape;167;p3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>
                <a:solidFill>
                  <a:schemeClr val="dk1"/>
                </a:solidFill>
              </a:rPr>
              <a:t>Melhorar a visualização de microcalcificações e lesões pequenas  Realizado na incidência em lateral mediolateral (Perfil 90°) é útil para diferenciar se as calcificações são compostas por cálcio (calcificações leite de cálcio) que ficam coletados na porção inferior de cistos benignos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44">
                <a:solidFill>
                  <a:schemeClr val="dk2"/>
                </a:solidFill>
              </a:rPr>
              <a:t>FONTES BIBLIOGRÁFICAS:</a:t>
            </a:r>
            <a:endParaRPr sz="3244"/>
          </a:p>
        </p:txBody>
      </p:sp>
      <p:sp>
        <p:nvSpPr>
          <p:cNvPr id="173" name="Google Shape;173;p31"/>
          <p:cNvSpPr txBox="1">
            <a:spLocks noGrp="1"/>
          </p:cNvSpPr>
          <p:nvPr>
            <p:ph type="body" idx="1"/>
          </p:nvPr>
        </p:nvSpPr>
        <p:spPr>
          <a:xfrm>
            <a:off x="311700" y="2009700"/>
            <a:ext cx="8520600" cy="255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/>
              <a:t> Atualização em Mamografia para Técnicos em Radiologia – INCA  Manual de orientação Mamografia – FEBRASCO  Mamografia – Posicionamentos Radiológicos, Nancy de Oliveira Costa  http://rle.dainf.ct.utfpr.edu.br/hipermidia/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title"/>
          </p:nvPr>
        </p:nvSpPr>
        <p:spPr>
          <a:xfrm>
            <a:off x="217725" y="4904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Incidência Crânio Caudal</a:t>
            </a:r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900">
                <a:solidFill>
                  <a:schemeClr val="dk1"/>
                </a:solidFill>
                <a:highlight>
                  <a:srgbClr val="FFFFFF"/>
                </a:highlight>
              </a:rPr>
              <a:t>A incidência CC privilegia os quadrantes mediais. Os critérios para seu posicionamento são:</a:t>
            </a:r>
            <a:endParaRPr sz="19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900">
                <a:solidFill>
                  <a:schemeClr val="dk1"/>
                </a:solidFill>
                <a:highlight>
                  <a:srgbClr val="FFFFFF"/>
                </a:highlight>
              </a:rPr>
              <a:t>&gt;&gt; O músculo peitoral deve ser visto em cerca de 30% (trinta por cento) dos exames;</a:t>
            </a:r>
            <a:endParaRPr sz="19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900">
                <a:solidFill>
                  <a:schemeClr val="dk1"/>
                </a:solidFill>
                <a:highlight>
                  <a:srgbClr val="FFFFFF"/>
                </a:highlight>
              </a:rPr>
              <a:t>&gt;&gt; A papila deve estar paralela ao filme e posicionada no raio de 12 (doze) horas.</a:t>
            </a:r>
            <a:endParaRPr sz="19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8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>
            <a:spLocks noGrp="1"/>
          </p:cNvSpPr>
          <p:nvPr>
            <p:ph type="title"/>
          </p:nvPr>
        </p:nvSpPr>
        <p:spPr>
          <a:xfrm>
            <a:off x="4961825" y="931050"/>
            <a:ext cx="4121400" cy="338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Nessa incidência a imagem será projetada da cabeça aos pés da paciente, daí o nome “craniocaudal”. O aparelho fica em zero grau.</a:t>
            </a:r>
            <a:endParaRPr/>
          </a:p>
        </p:txBody>
      </p:sp>
      <p:sp>
        <p:nvSpPr>
          <p:cNvPr id="72" name="Google Shape;72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151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73" name="Google Shape;7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52400"/>
            <a:ext cx="4468450" cy="449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>
            <a:spLocks noGrp="1"/>
          </p:cNvSpPr>
          <p:nvPr>
            <p:ph type="body" idx="1"/>
          </p:nvPr>
        </p:nvSpPr>
        <p:spPr>
          <a:xfrm>
            <a:off x="311700" y="710700"/>
            <a:ext cx="8520600" cy="372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 sz="2200">
                <a:solidFill>
                  <a:schemeClr val="dk1"/>
                </a:solidFill>
              </a:rPr>
              <a:t>Para esse procedimento, a paciente fica de frente para o aparelho com os braços estendidos ao lado do corpo ou com as mãos na cintura  É recomendado que afaste as pernas e os pés ligeiramente para que tenha mais equilíbrio. A altura do bucky é determinada levantando-se a mama para atingir um ângulo de 90° com a parede torácica, na altura da prega inframamária.O rosto da paciente é voltado para o lado oposto a ser examinado , a mama deve ser tracionada para frente afim de se desprender da parede torácica.</a:t>
            </a:r>
            <a:endParaRPr sz="2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>
            <a:spLocks noGrp="1"/>
          </p:cNvSpPr>
          <p:nvPr>
            <p:ph type="body" idx="1"/>
          </p:nvPr>
        </p:nvSpPr>
        <p:spPr>
          <a:xfrm>
            <a:off x="311700" y="86355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>
                <a:solidFill>
                  <a:schemeClr val="dk1"/>
                </a:solidFill>
              </a:rPr>
              <a:t>Uma das mãos continua fazendo tração na mama e a outra irá apoiar as costas da paciente, empurrando-a levemente. O braço do lado a ser examinado deve estar bem relaxado e o ombro empurrado suavemente para trás. Essa técnica facilita incluir a porção lateral da mama na imagem.Posicionar a mama centralizando-a e deixando o mamilo em perfil.Quando necessário, pedir para que a paciente tracione a mama oposta. Rugas e pregas devem ser removidas,posicionar as mamas de forma simétricas.A compressão deve ser aplicada até que a mama esteja tensa. Em equipamentos analógicos,o controle automático de exposição (AEC) deve ser posicionado na área mais densa da mama. Pedir para a paciente prender a respiração para que não ocorra movimentos.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90" name="Google Shape;9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395950"/>
            <a:ext cx="8520600" cy="417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97" name="Google Shape;9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445025"/>
            <a:ext cx="8520601" cy="4123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04" name="Google Shape;10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75" y="445025"/>
            <a:ext cx="8520600" cy="4123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21"/>
          <p:cNvSpPr txBox="1">
            <a:spLocks noGrp="1"/>
          </p:cNvSpPr>
          <p:nvPr>
            <p:ph type="body" idx="1"/>
          </p:nvPr>
        </p:nvSpPr>
        <p:spPr>
          <a:xfrm>
            <a:off x="4662100" y="88650"/>
            <a:ext cx="4295100" cy="460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>
                <a:solidFill>
                  <a:schemeClr val="dk1"/>
                </a:solidFill>
              </a:rPr>
              <a:t>Se o músculo peitoral não estiver presente na incidência CC, a adequação da inclusão da mama será determinada pela comparação com a MLO  O valor da distância mamilo - porção posterior da mama na .Obtém-se o valor medindo a distância do mamilo até o vértice da musculatura peitoral na MLO e comparando-a com a distância do mamilo até o ponto mais posterior do filme na incidência CC/MLO menos o valor da mesma distância na CC deve ser menor ou igual a 1 cm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11" name="Google Shape;11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600" y="56800"/>
            <a:ext cx="4518400" cy="4666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991</Words>
  <Application>Microsoft Office PowerPoint</Application>
  <PresentationFormat>Apresentação na tela (16:9)</PresentationFormat>
  <Paragraphs>24</Paragraphs>
  <Slides>19</Slides>
  <Notes>19</Notes>
  <HiddenSlides>0</HiddenSlides>
  <MMClips>0</MMClips>
  <ScaleCrop>false</ScaleCrop>
  <HeadingPairs>
    <vt:vector size="6" baseType="variant">
      <vt:variant>
        <vt:lpstr>Fontes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1" baseType="lpstr">
      <vt:lpstr>Arial</vt:lpstr>
      <vt:lpstr>Simple Light</vt:lpstr>
      <vt:lpstr>Faculdade e Escola Técnica Dama  </vt:lpstr>
      <vt:lpstr>Incidência Crânio Caudal</vt:lpstr>
      <vt:lpstr>Nessa incidência a imagem será projetada da cabeça aos pés da paciente, daí o nome “craniocaudal”. O aparelho fica em zero grau.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Incidência Médio Lateral Oblíqua- MLO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Indicações / Procedimento  </vt:lpstr>
      <vt:lpstr>Apresentação do PowerPoint</vt:lpstr>
      <vt:lpstr>Objetivo da incidência MLO</vt:lpstr>
      <vt:lpstr>FONTES BIBLIOGRÁFICAS: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Faculdade e Escola Técnica Dama</dc:title>
  <dc:creator>Cleide</dc:creator>
  <cp:lastModifiedBy>Cleide</cp:lastModifiedBy>
  <cp:revision>2</cp:revision>
  <dcterms:modified xsi:type="dcterms:W3CDTF">2022-03-03T19:48:05Z</dcterms:modified>
</cp:coreProperties>
</file>